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53" r:id="rId1"/>
  </p:sldMasterIdLst>
  <p:notesMasterIdLst>
    <p:notesMasterId r:id="rId3"/>
  </p:notesMasterIdLst>
  <p:handoutMasterIdLst>
    <p:handoutMasterId r:id="rId4"/>
  </p:handoutMasterIdLst>
  <p:sldIdLst>
    <p:sldId id="286" r:id="rId2"/>
  </p:sldIdLst>
  <p:sldSz cx="23874413" cy="11214100"/>
  <p:notesSz cx="6858000" cy="9144000"/>
  <p:defaultTextStyle>
    <a:defPPr>
      <a:defRPr lang="en-US"/>
    </a:defPPr>
    <a:lvl1pPr algn="ctr" rtl="0" fontAlgn="base">
      <a:spcBef>
        <a:spcPct val="0"/>
      </a:spcBef>
      <a:spcAft>
        <a:spcPct val="0"/>
      </a:spcAft>
      <a:defRPr sz="3411" kern="1200">
        <a:solidFill>
          <a:srgbClr val="000000"/>
        </a:solidFill>
        <a:latin typeface="Arial" charset="0"/>
        <a:ea typeface="+mn-ea"/>
        <a:cs typeface="+mn-cs"/>
        <a:sym typeface="GillSans" charset="0"/>
      </a:defRPr>
    </a:lvl1pPr>
    <a:lvl2pPr marL="487329" algn="ctr" rtl="0" fontAlgn="base">
      <a:spcBef>
        <a:spcPct val="0"/>
      </a:spcBef>
      <a:spcAft>
        <a:spcPct val="0"/>
      </a:spcAft>
      <a:defRPr sz="3411" kern="1200">
        <a:solidFill>
          <a:srgbClr val="000000"/>
        </a:solidFill>
        <a:latin typeface="Arial" charset="0"/>
        <a:ea typeface="+mn-ea"/>
        <a:cs typeface="+mn-cs"/>
        <a:sym typeface="GillSans" charset="0"/>
      </a:defRPr>
    </a:lvl2pPr>
    <a:lvl3pPr marL="974659" algn="ctr" rtl="0" fontAlgn="base">
      <a:spcBef>
        <a:spcPct val="0"/>
      </a:spcBef>
      <a:spcAft>
        <a:spcPct val="0"/>
      </a:spcAft>
      <a:defRPr sz="3411" kern="1200">
        <a:solidFill>
          <a:srgbClr val="000000"/>
        </a:solidFill>
        <a:latin typeface="Arial" charset="0"/>
        <a:ea typeface="+mn-ea"/>
        <a:cs typeface="+mn-cs"/>
        <a:sym typeface="GillSans" charset="0"/>
      </a:defRPr>
    </a:lvl3pPr>
    <a:lvl4pPr marL="1461988" algn="ctr" rtl="0" fontAlgn="base">
      <a:spcBef>
        <a:spcPct val="0"/>
      </a:spcBef>
      <a:spcAft>
        <a:spcPct val="0"/>
      </a:spcAft>
      <a:defRPr sz="3411" kern="1200">
        <a:solidFill>
          <a:srgbClr val="000000"/>
        </a:solidFill>
        <a:latin typeface="Arial" charset="0"/>
        <a:ea typeface="+mn-ea"/>
        <a:cs typeface="+mn-cs"/>
        <a:sym typeface="GillSans" charset="0"/>
      </a:defRPr>
    </a:lvl4pPr>
    <a:lvl5pPr marL="1949318" algn="ctr" rtl="0" fontAlgn="base">
      <a:spcBef>
        <a:spcPct val="0"/>
      </a:spcBef>
      <a:spcAft>
        <a:spcPct val="0"/>
      </a:spcAft>
      <a:defRPr sz="3411" kern="1200">
        <a:solidFill>
          <a:srgbClr val="000000"/>
        </a:solidFill>
        <a:latin typeface="Arial" charset="0"/>
        <a:ea typeface="+mn-ea"/>
        <a:cs typeface="+mn-cs"/>
        <a:sym typeface="GillSans" charset="0"/>
      </a:defRPr>
    </a:lvl5pPr>
    <a:lvl6pPr marL="2436647" algn="l" defTabSz="974659" rtl="0" eaLnBrk="1" latinLnBrk="0" hangingPunct="1">
      <a:defRPr sz="3411" kern="1200">
        <a:solidFill>
          <a:srgbClr val="000000"/>
        </a:solidFill>
        <a:latin typeface="Arial" charset="0"/>
        <a:ea typeface="+mn-ea"/>
        <a:cs typeface="+mn-cs"/>
        <a:sym typeface="GillSans" charset="0"/>
      </a:defRPr>
    </a:lvl6pPr>
    <a:lvl7pPr marL="2923977" algn="l" defTabSz="974659" rtl="0" eaLnBrk="1" latinLnBrk="0" hangingPunct="1">
      <a:defRPr sz="3411" kern="1200">
        <a:solidFill>
          <a:srgbClr val="000000"/>
        </a:solidFill>
        <a:latin typeface="Arial" charset="0"/>
        <a:ea typeface="+mn-ea"/>
        <a:cs typeface="+mn-cs"/>
        <a:sym typeface="GillSans" charset="0"/>
      </a:defRPr>
    </a:lvl7pPr>
    <a:lvl8pPr marL="3411306" algn="l" defTabSz="974659" rtl="0" eaLnBrk="1" latinLnBrk="0" hangingPunct="1">
      <a:defRPr sz="3411" kern="1200">
        <a:solidFill>
          <a:srgbClr val="000000"/>
        </a:solidFill>
        <a:latin typeface="Arial" charset="0"/>
        <a:ea typeface="+mn-ea"/>
        <a:cs typeface="+mn-cs"/>
        <a:sym typeface="GillSans" charset="0"/>
      </a:defRPr>
    </a:lvl8pPr>
    <a:lvl9pPr marL="3898636" algn="l" defTabSz="974659" rtl="0" eaLnBrk="1" latinLnBrk="0" hangingPunct="1">
      <a:defRPr sz="3411" kern="1200">
        <a:solidFill>
          <a:srgbClr val="000000"/>
        </a:solidFill>
        <a:latin typeface="Arial" charset="0"/>
        <a:ea typeface="+mn-ea"/>
        <a:cs typeface="+mn-cs"/>
        <a:sym typeface="GillSans" charset="0"/>
      </a:defRPr>
    </a:lvl9pPr>
  </p:defaultTextStyle>
  <p:extLst>
    <p:ext uri="{EFAFB233-063F-42B5-8137-9DF3F51BA10A}">
      <p15:sldGuideLst xmlns:p15="http://schemas.microsoft.com/office/powerpoint/2012/main">
        <p15:guide id="1" orient="horz" pos="1162" userDrawn="1">
          <p15:clr>
            <a:srgbClr val="A4A3A4"/>
          </p15:clr>
        </p15:guide>
        <p15:guide id="2" pos="5577" userDrawn="1">
          <p15:clr>
            <a:srgbClr val="A4A3A4"/>
          </p15:clr>
        </p15:guide>
        <p15:guide id="3" pos="5246" userDrawn="1">
          <p15:clr>
            <a:srgbClr val="A4A3A4"/>
          </p15:clr>
        </p15:guide>
        <p15:guide id="4" pos="367" userDrawn="1">
          <p15:clr>
            <a:srgbClr val="A4A3A4"/>
          </p15:clr>
        </p15:guide>
        <p15:guide id="5" pos="10077" userDrawn="1">
          <p15:clr>
            <a:srgbClr val="A4A3A4"/>
          </p15:clr>
        </p15:guide>
        <p15:guide id="6" pos="10409" userDrawn="1">
          <p15:clr>
            <a:srgbClr val="A4A3A4"/>
          </p15:clr>
        </p15:guide>
        <p15:guide id="7" pos="14720" userDrawn="1">
          <p15:clr>
            <a:srgbClr val="A4A3A4"/>
          </p15:clr>
        </p15:guide>
        <p15:guide id="8" orient="horz" pos="1921" userDrawn="1">
          <p15:clr>
            <a:srgbClr val="A4A3A4"/>
          </p15:clr>
        </p15:guide>
        <p15:guide id="9" orient="horz" pos="2158" userDrawn="1">
          <p15:clr>
            <a:srgbClr val="A4A3A4"/>
          </p15:clr>
        </p15:guide>
        <p15:guide id="10" orient="horz" pos="4670" userDrawn="1">
          <p15:clr>
            <a:srgbClr val="A4A3A4"/>
          </p15:clr>
        </p15:guide>
        <p15:guide id="11" orient="horz" pos="4906" userDrawn="1">
          <p15:clr>
            <a:srgbClr val="A4A3A4"/>
          </p15:clr>
        </p15:guide>
        <p15:guide id="12" orient="horz" pos="680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B6F"/>
    <a:srgbClr val="2B519D"/>
    <a:srgbClr val="1C3159"/>
    <a:srgbClr val="3B65B7"/>
    <a:srgbClr val="000162"/>
    <a:srgbClr val="0003FF"/>
    <a:srgbClr val="00006F"/>
    <a:srgbClr val="00007D"/>
    <a:srgbClr val="FF99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656" autoAdjust="0"/>
    <p:restoredTop sz="94663"/>
  </p:normalViewPr>
  <p:slideViewPr>
    <p:cSldViewPr>
      <p:cViewPr varScale="1">
        <p:scale>
          <a:sx n="75" d="100"/>
          <a:sy n="75" d="100"/>
        </p:scale>
        <p:origin x="178" y="53"/>
      </p:cViewPr>
      <p:guideLst>
        <p:guide orient="horz" pos="1162"/>
        <p:guide pos="5577"/>
        <p:guide pos="5246"/>
        <p:guide pos="367"/>
        <p:guide pos="10077"/>
        <p:guide pos="10409"/>
        <p:guide pos="14720"/>
        <p:guide orient="horz" pos="1921"/>
        <p:guide orient="horz" pos="2158"/>
        <p:guide orient="horz" pos="4670"/>
        <p:guide orient="horz" pos="4906"/>
        <p:guide orient="horz" pos="6803"/>
      </p:guideLst>
    </p:cSldViewPr>
  </p:slideViewPr>
  <p:notesTextViewPr>
    <p:cViewPr>
      <p:scale>
        <a:sx n="100" d="100"/>
        <a:sy n="100" d="100"/>
      </p:scale>
      <p:origin x="0" y="0"/>
    </p:cViewPr>
  </p:notesTextViewPr>
  <p:notesViewPr>
    <p:cSldViewPr showGuides="1">
      <p:cViewPr varScale="1">
        <p:scale>
          <a:sx n="120" d="100"/>
          <a:sy n="120" d="100"/>
        </p:scale>
        <p:origin x="4980" y="1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a:t>Surgeon Reported</a:t>
            </a:r>
            <a:r>
              <a:rPr lang="en-US" sz="2400" b="1" baseline="0" dirty="0"/>
              <a:t> Use of </a:t>
            </a:r>
            <a:r>
              <a:rPr lang="en-US" sz="2400" b="1" dirty="0"/>
              <a:t>TXA</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pieChart>
        <c:varyColors val="1"/>
        <c:ser>
          <c:idx val="0"/>
          <c:order val="0"/>
          <c:tx>
            <c:strRef>
              <c:f>Sheet1!$A$3</c:f>
              <c:strCache>
                <c:ptCount val="1"/>
                <c:pt idx="0">
                  <c:v>Number of Surgeons</c:v>
                </c:pt>
              </c:strCache>
            </c:strRef>
          </c:tx>
          <c:dPt>
            <c:idx val="0"/>
            <c:bubble3D val="0"/>
            <c:spPr>
              <a:solidFill>
                <a:schemeClr val="accent2">
                  <a:tint val="77000"/>
                </a:schemeClr>
              </a:solidFill>
              <a:ln w="19050">
                <a:solidFill>
                  <a:schemeClr val="lt1"/>
                </a:solidFill>
              </a:ln>
              <a:effectLst/>
            </c:spPr>
            <c:extLst>
              <c:ext xmlns:c16="http://schemas.microsoft.com/office/drawing/2014/chart" uri="{C3380CC4-5D6E-409C-BE32-E72D297353CC}">
                <c16:uniqueId val="{00000001-1230-DD45-9E0C-D7C0386A876A}"/>
              </c:ext>
            </c:extLst>
          </c:dPt>
          <c:dPt>
            <c:idx val="1"/>
            <c:bubble3D val="0"/>
            <c:spPr>
              <a:solidFill>
                <a:schemeClr val="accent2">
                  <a:shade val="76000"/>
                </a:schemeClr>
              </a:solidFill>
              <a:ln w="19050">
                <a:solidFill>
                  <a:schemeClr val="lt1"/>
                </a:solidFill>
              </a:ln>
              <a:effectLst/>
            </c:spPr>
            <c:extLst>
              <c:ext xmlns:c16="http://schemas.microsoft.com/office/drawing/2014/chart" uri="{C3380CC4-5D6E-409C-BE32-E72D297353CC}">
                <c16:uniqueId val="{00000003-1230-DD45-9E0C-D7C0386A876A}"/>
              </c:ext>
            </c:extLst>
          </c:dPt>
          <c:dLbls>
            <c:dLbl>
              <c:idx val="0"/>
              <c:tx>
                <c:rich>
                  <a:bodyPr/>
                  <a:lstStyle/>
                  <a:p>
                    <a:r>
                      <a:rPr lang="en-US"/>
                      <a:t>Used</a:t>
                    </a:r>
                    <a:r>
                      <a:rPr lang="en-US" baseline="0" dirty="0"/>
                      <a:t>
</a:t>
                    </a:r>
                    <a:fld id="{8DABD53C-A717-2F40-AC5E-4303609CBA35}" type="PERCENTAGE">
                      <a:rPr lang="en-US" baseline="0"/>
                      <a:pPr/>
                      <a:t>[PERCENTAGE]</a:t>
                    </a:fld>
                    <a:endParaRPr lang="en-US" baseline="0" dirty="0"/>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230-DD45-9E0C-D7C0386A876A}"/>
                </c:ext>
              </c:extLst>
            </c:dLbl>
            <c:dLbl>
              <c:idx val="1"/>
              <c:tx>
                <c:rich>
                  <a:bodyPr/>
                  <a:lstStyle/>
                  <a:p>
                    <a:r>
                      <a:rPr lang="en-US" baseline="0"/>
                      <a:t>Not Used</a:t>
                    </a:r>
                    <a:r>
                      <a:rPr lang="en-US" baseline="0" dirty="0"/>
                      <a:t>
</a:t>
                    </a:r>
                    <a:fld id="{426F320F-6D6E-C342-9233-374096B8477D}" type="PERCENTAGE">
                      <a:rPr lang="en-US" baseline="0"/>
                      <a:pPr/>
                      <a:t>[PERCENTAGE]</a:t>
                    </a:fld>
                    <a:endParaRPr lang="en-US" baseline="0" dirty="0"/>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230-DD45-9E0C-D7C0386A876A}"/>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Sheet1!$B$2:$C$2</c:f>
              <c:strCache>
                <c:ptCount val="2"/>
                <c:pt idx="0">
                  <c:v>Use TXA</c:v>
                </c:pt>
                <c:pt idx="1">
                  <c:v>Do Not Use TXA</c:v>
                </c:pt>
              </c:strCache>
            </c:strRef>
          </c:cat>
          <c:val>
            <c:numRef>
              <c:f>Sheet1!$B$3:$C$3</c:f>
              <c:numCache>
                <c:formatCode>General</c:formatCode>
                <c:ptCount val="2"/>
                <c:pt idx="0">
                  <c:v>9</c:v>
                </c:pt>
                <c:pt idx="1">
                  <c:v>15</c:v>
                </c:pt>
              </c:numCache>
            </c:numRef>
          </c:val>
          <c:extLst>
            <c:ext xmlns:c16="http://schemas.microsoft.com/office/drawing/2014/chart" uri="{C3380CC4-5D6E-409C-BE32-E72D297353CC}">
              <c16:uniqueId val="{00000004-1230-DD45-9E0C-D7C0386A876A}"/>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Arial" panose="020B0604020202020204" pitchFamily="34" charset="0"/>
                <a:ea typeface="+mn-ea"/>
                <a:cs typeface="Arial" panose="020B0604020202020204" pitchFamily="34" charset="0"/>
              </a:defRPr>
            </a:pPr>
            <a:r>
              <a:rPr lang="en-US" sz="2400" b="1" dirty="0"/>
              <a:t>Surgeon Reported Benefits of TXA</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Sheet1!$A$13</c:f>
              <c:strCache>
                <c:ptCount val="1"/>
                <c:pt idx="0">
                  <c:v>Reported Benefits of TXA</c:v>
                </c:pt>
              </c:strCache>
            </c:strRef>
          </c:tx>
          <c:spPr>
            <a:solidFill>
              <a:schemeClr val="accent2"/>
            </a:solidFill>
            <a:ln>
              <a:noFill/>
            </a:ln>
            <a:effectLst/>
          </c:spPr>
          <c:invertIfNegative val="0"/>
          <c:cat>
            <c:strRef>
              <c:f>Sheet1!$B$12:$E$12</c:f>
              <c:strCache>
                <c:ptCount val="4"/>
                <c:pt idx="0">
                  <c:v>Reduced Seroma</c:v>
                </c:pt>
                <c:pt idx="1">
                  <c:v>Reduced Drain Output</c:v>
                </c:pt>
                <c:pt idx="2">
                  <c:v>Reduced Haematoma</c:v>
                </c:pt>
                <c:pt idx="3">
                  <c:v>Reduced Transfusion</c:v>
                </c:pt>
              </c:strCache>
            </c:strRef>
          </c:cat>
          <c:val>
            <c:numRef>
              <c:f>Sheet1!$B$13:$E$13</c:f>
              <c:numCache>
                <c:formatCode>0.00%</c:formatCode>
                <c:ptCount val="4"/>
                <c:pt idx="0">
                  <c:v>0.21049999999999999</c:v>
                </c:pt>
                <c:pt idx="1">
                  <c:v>0.1053</c:v>
                </c:pt>
                <c:pt idx="2">
                  <c:v>0.36840000000000001</c:v>
                </c:pt>
                <c:pt idx="3">
                  <c:v>5.2600000000000001E-2</c:v>
                </c:pt>
              </c:numCache>
            </c:numRef>
          </c:val>
          <c:extLst>
            <c:ext xmlns:c16="http://schemas.microsoft.com/office/drawing/2014/chart" uri="{C3380CC4-5D6E-409C-BE32-E72D297353CC}">
              <c16:uniqueId val="{00000000-FCC9-B949-A304-9628754818BA}"/>
            </c:ext>
          </c:extLst>
        </c:ser>
        <c:dLbls>
          <c:showLegendKey val="0"/>
          <c:showVal val="0"/>
          <c:showCatName val="0"/>
          <c:showSerName val="0"/>
          <c:showPercent val="0"/>
          <c:showBubbleSize val="0"/>
        </c:dLbls>
        <c:gapWidth val="219"/>
        <c:overlap val="-27"/>
        <c:axId val="1647969600"/>
        <c:axId val="1647965152"/>
      </c:barChart>
      <c:catAx>
        <c:axId val="1647969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47965152"/>
        <c:crosses val="autoZero"/>
        <c:auto val="1"/>
        <c:lblAlgn val="ctr"/>
        <c:lblOffset val="100"/>
        <c:noMultiLvlLbl val="0"/>
      </c:catAx>
      <c:valAx>
        <c:axId val="1647965152"/>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4796960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FF035B-7CC3-4793-9D8C-ECA1930992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6F8EC0D3-F3D0-4247-B602-DE2A7511DD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1A8DC0-CFE6-4B90-8F0E-3AAD4AEB5A5F}" type="datetimeFigureOut">
              <a:rPr lang="en-AU" smtClean="0"/>
              <a:t>27/04/2024</a:t>
            </a:fld>
            <a:endParaRPr lang="en-AU"/>
          </a:p>
        </p:txBody>
      </p:sp>
      <p:sp>
        <p:nvSpPr>
          <p:cNvPr id="4" name="Footer Placeholder 3">
            <a:extLst>
              <a:ext uri="{FF2B5EF4-FFF2-40B4-BE49-F238E27FC236}">
                <a16:creationId xmlns:a16="http://schemas.microsoft.com/office/drawing/2014/main" id="{98415399-F9CD-4C44-84E1-1FD14A0053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7EEC3923-62AB-4378-A73C-D7D2A29E293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775192-DAFE-402C-B382-9513AD79030E}" type="slidenum">
              <a:rPr lang="en-AU" smtClean="0"/>
              <a:t>‹#›</a:t>
            </a:fld>
            <a:endParaRPr lang="en-AU"/>
          </a:p>
        </p:txBody>
      </p:sp>
    </p:spTree>
    <p:extLst>
      <p:ext uri="{BB962C8B-B14F-4D97-AF65-F5344CB8AC3E}">
        <p14:creationId xmlns:p14="http://schemas.microsoft.com/office/powerpoint/2010/main" val="3162743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7AB044-8BB3-8642-9081-C04FC44C0294}" type="datetimeFigureOut">
              <a:rPr lang="en-US" smtClean="0"/>
              <a:t>4/27/2024</a:t>
            </a:fld>
            <a:endParaRPr lang="en-US"/>
          </a:p>
        </p:txBody>
      </p:sp>
      <p:sp>
        <p:nvSpPr>
          <p:cNvPr id="4" name="Slide Image Placeholder 3"/>
          <p:cNvSpPr>
            <a:spLocks noGrp="1" noRot="1" noChangeAspect="1"/>
          </p:cNvSpPr>
          <p:nvPr>
            <p:ph type="sldImg" idx="2"/>
          </p:nvPr>
        </p:nvSpPr>
        <p:spPr>
          <a:xfrm>
            <a:off x="-220663" y="685800"/>
            <a:ext cx="7299326"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7F7DB9-624F-D74D-9761-BF6852B32F46}" type="slidenum">
              <a:rPr lang="en-US" smtClean="0"/>
              <a:t>‹#›</a:t>
            </a:fld>
            <a:endParaRPr lang="en-US"/>
          </a:p>
        </p:txBody>
      </p:sp>
    </p:spTree>
    <p:extLst>
      <p:ext uri="{BB962C8B-B14F-4D97-AF65-F5344CB8AC3E}">
        <p14:creationId xmlns:p14="http://schemas.microsoft.com/office/powerpoint/2010/main" val="1375508161"/>
      </p:ext>
    </p:extLst>
  </p:cSld>
  <p:clrMap bg1="lt1" tx1="dk1" bg2="lt2" tx2="dk2" accent1="accent1" accent2="accent2" accent3="accent3" accent4="accent4" accent5="accent5" accent6="accent6" hlink="hlink" folHlink="folHlink"/>
  <p:notesStyle>
    <a:lvl1pPr marL="0" algn="l" defTabSz="487329" rtl="0" eaLnBrk="1" latinLnBrk="0" hangingPunct="1">
      <a:defRPr sz="1279" kern="1200">
        <a:solidFill>
          <a:schemeClr val="tx1"/>
        </a:solidFill>
        <a:latin typeface="+mn-lt"/>
        <a:ea typeface="+mn-ea"/>
        <a:cs typeface="+mn-cs"/>
      </a:defRPr>
    </a:lvl1pPr>
    <a:lvl2pPr marL="487329" algn="l" defTabSz="487329" rtl="0" eaLnBrk="1" latinLnBrk="0" hangingPunct="1">
      <a:defRPr sz="1279" kern="1200">
        <a:solidFill>
          <a:schemeClr val="tx1"/>
        </a:solidFill>
        <a:latin typeface="+mn-lt"/>
        <a:ea typeface="+mn-ea"/>
        <a:cs typeface="+mn-cs"/>
      </a:defRPr>
    </a:lvl2pPr>
    <a:lvl3pPr marL="974659" algn="l" defTabSz="487329" rtl="0" eaLnBrk="1" latinLnBrk="0" hangingPunct="1">
      <a:defRPr sz="1279" kern="1200">
        <a:solidFill>
          <a:schemeClr val="tx1"/>
        </a:solidFill>
        <a:latin typeface="+mn-lt"/>
        <a:ea typeface="+mn-ea"/>
        <a:cs typeface="+mn-cs"/>
      </a:defRPr>
    </a:lvl3pPr>
    <a:lvl4pPr marL="1461988" algn="l" defTabSz="487329" rtl="0" eaLnBrk="1" latinLnBrk="0" hangingPunct="1">
      <a:defRPr sz="1279" kern="1200">
        <a:solidFill>
          <a:schemeClr val="tx1"/>
        </a:solidFill>
        <a:latin typeface="+mn-lt"/>
        <a:ea typeface="+mn-ea"/>
        <a:cs typeface="+mn-cs"/>
      </a:defRPr>
    </a:lvl4pPr>
    <a:lvl5pPr marL="1949318" algn="l" defTabSz="487329" rtl="0" eaLnBrk="1" latinLnBrk="0" hangingPunct="1">
      <a:defRPr sz="1279" kern="1200">
        <a:solidFill>
          <a:schemeClr val="tx1"/>
        </a:solidFill>
        <a:latin typeface="+mn-lt"/>
        <a:ea typeface="+mn-ea"/>
        <a:cs typeface="+mn-cs"/>
      </a:defRPr>
    </a:lvl5pPr>
    <a:lvl6pPr marL="2436647" algn="l" defTabSz="487329" rtl="0" eaLnBrk="1" latinLnBrk="0" hangingPunct="1">
      <a:defRPr sz="1279" kern="1200">
        <a:solidFill>
          <a:schemeClr val="tx1"/>
        </a:solidFill>
        <a:latin typeface="+mn-lt"/>
        <a:ea typeface="+mn-ea"/>
        <a:cs typeface="+mn-cs"/>
      </a:defRPr>
    </a:lvl6pPr>
    <a:lvl7pPr marL="2923977" algn="l" defTabSz="487329" rtl="0" eaLnBrk="1" latinLnBrk="0" hangingPunct="1">
      <a:defRPr sz="1279" kern="1200">
        <a:solidFill>
          <a:schemeClr val="tx1"/>
        </a:solidFill>
        <a:latin typeface="+mn-lt"/>
        <a:ea typeface="+mn-ea"/>
        <a:cs typeface="+mn-cs"/>
      </a:defRPr>
    </a:lvl7pPr>
    <a:lvl8pPr marL="3411306" algn="l" defTabSz="487329" rtl="0" eaLnBrk="1" latinLnBrk="0" hangingPunct="1">
      <a:defRPr sz="1279" kern="1200">
        <a:solidFill>
          <a:schemeClr val="tx1"/>
        </a:solidFill>
        <a:latin typeface="+mn-lt"/>
        <a:ea typeface="+mn-ea"/>
        <a:cs typeface="+mn-cs"/>
      </a:defRPr>
    </a:lvl8pPr>
    <a:lvl9pPr marL="3898636" algn="l" defTabSz="487329" rtl="0" eaLnBrk="1" latinLnBrk="0" hangingPunct="1">
      <a:defRPr sz="127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Pos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D51E8-B78D-4791-B52D-9B769A780592}"/>
              </a:ext>
            </a:extLst>
          </p:cNvPr>
          <p:cNvSpPr>
            <a:spLocks noGrp="1"/>
          </p:cNvSpPr>
          <p:nvPr>
            <p:ph type="title" hasCustomPrompt="1"/>
          </p:nvPr>
        </p:nvSpPr>
        <p:spPr>
          <a:xfrm>
            <a:off x="0" y="1358578"/>
            <a:ext cx="23853414" cy="1244502"/>
          </a:xfrm>
          <a:prstGeom prst="rect">
            <a:avLst/>
          </a:prstGeom>
        </p:spPr>
        <p:txBody>
          <a:bodyPr anchor="ctr" anchorCtr="0">
            <a:normAutofit/>
          </a:bodyPr>
          <a:lstStyle>
            <a:lvl1pPr>
              <a:defRPr sz="4318" b="1">
                <a:solidFill>
                  <a:srgbClr val="FF9933"/>
                </a:solidFill>
                <a:latin typeface="Segoe UI" panose="020B0502040204020203" pitchFamily="34" charset="0"/>
                <a:cs typeface="Segoe UI" panose="020B0502040204020203" pitchFamily="34" charset="0"/>
              </a:defRPr>
            </a:lvl1pPr>
          </a:lstStyle>
          <a:p>
            <a:r>
              <a:rPr lang="en-US" dirty="0" err="1"/>
              <a:t>ePoster</a:t>
            </a:r>
            <a:r>
              <a:rPr lang="en-US" dirty="0"/>
              <a:t> Title</a:t>
            </a:r>
            <a:br>
              <a:rPr lang="en-US" dirty="0"/>
            </a:br>
            <a:r>
              <a:rPr lang="en-US" dirty="0"/>
              <a:t>Another Row of Text Can Be Added</a:t>
            </a:r>
            <a:endParaRPr lang="en-AU" dirty="0"/>
          </a:p>
        </p:txBody>
      </p:sp>
    </p:spTree>
    <p:extLst>
      <p:ext uri="{BB962C8B-B14F-4D97-AF65-F5344CB8AC3E}">
        <p14:creationId xmlns:p14="http://schemas.microsoft.com/office/powerpoint/2010/main" val="3616089266"/>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9286557"/>
      </p:ext>
    </p:extLst>
  </p:cSld>
  <p:clrMap bg1="lt1" tx1="dk1" bg2="lt2" tx2="dk2" accent1="accent1" accent2="accent2" accent3="accent3" accent4="accent4" accent5="accent5" accent6="accent6" hlink="hlink" folHlink="folHlink"/>
  <p:sldLayoutIdLst>
    <p:sldLayoutId id="2147483859" r:id="rId1"/>
  </p:sldLayoutIdLst>
  <p:transition/>
  <p:txStyles>
    <p:titleStyle>
      <a:lvl1pPr algn="ctr" rtl="0" eaLnBrk="1" fontAlgn="base" hangingPunct="1">
        <a:spcBef>
          <a:spcPct val="0"/>
        </a:spcBef>
        <a:spcAft>
          <a:spcPct val="0"/>
        </a:spcAft>
        <a:defRPr sz="9029">
          <a:solidFill>
            <a:schemeClr val="bg1"/>
          </a:solidFill>
          <a:latin typeface="Arial"/>
          <a:ea typeface="+mj-ea"/>
          <a:cs typeface="Arial"/>
          <a:sym typeface="GillSans" charset="0"/>
        </a:defRPr>
      </a:lvl1pPr>
      <a:lvl2pPr algn="ctr" rtl="0" eaLnBrk="1" fontAlgn="base" hangingPunct="1">
        <a:spcBef>
          <a:spcPct val="0"/>
        </a:spcBef>
        <a:spcAft>
          <a:spcPct val="0"/>
        </a:spcAft>
        <a:defRPr sz="9029">
          <a:solidFill>
            <a:schemeClr val="tx1"/>
          </a:solidFill>
          <a:latin typeface="GillSans" charset="0"/>
          <a:sym typeface="GillSans" charset="0"/>
        </a:defRPr>
      </a:lvl2pPr>
      <a:lvl3pPr algn="ctr" rtl="0" eaLnBrk="1" fontAlgn="base" hangingPunct="1">
        <a:spcBef>
          <a:spcPct val="0"/>
        </a:spcBef>
        <a:spcAft>
          <a:spcPct val="0"/>
        </a:spcAft>
        <a:defRPr sz="9029">
          <a:solidFill>
            <a:schemeClr val="tx1"/>
          </a:solidFill>
          <a:latin typeface="GillSans" charset="0"/>
          <a:sym typeface="GillSans" charset="0"/>
        </a:defRPr>
      </a:lvl3pPr>
      <a:lvl4pPr algn="ctr" rtl="0" eaLnBrk="1" fontAlgn="base" hangingPunct="1">
        <a:spcBef>
          <a:spcPct val="0"/>
        </a:spcBef>
        <a:spcAft>
          <a:spcPct val="0"/>
        </a:spcAft>
        <a:defRPr sz="9029">
          <a:solidFill>
            <a:schemeClr val="tx1"/>
          </a:solidFill>
          <a:latin typeface="GillSans" charset="0"/>
          <a:sym typeface="GillSans" charset="0"/>
        </a:defRPr>
      </a:lvl4pPr>
      <a:lvl5pPr algn="ctr" rtl="0" eaLnBrk="1" fontAlgn="base" hangingPunct="1">
        <a:spcBef>
          <a:spcPct val="0"/>
        </a:spcBef>
        <a:spcAft>
          <a:spcPct val="0"/>
        </a:spcAft>
        <a:defRPr sz="9029">
          <a:solidFill>
            <a:schemeClr val="tx1"/>
          </a:solidFill>
          <a:latin typeface="GillSans" charset="0"/>
          <a:sym typeface="GillSans" charset="0"/>
        </a:defRPr>
      </a:lvl5pPr>
      <a:lvl6pPr marL="448707" algn="ctr" rtl="0" eaLnBrk="1" fontAlgn="base" hangingPunct="1">
        <a:spcBef>
          <a:spcPct val="0"/>
        </a:spcBef>
        <a:spcAft>
          <a:spcPct val="0"/>
        </a:spcAft>
        <a:defRPr sz="9029">
          <a:solidFill>
            <a:schemeClr val="tx1"/>
          </a:solidFill>
          <a:latin typeface="GillSans" charset="0"/>
          <a:sym typeface="GillSans" charset="0"/>
        </a:defRPr>
      </a:lvl6pPr>
      <a:lvl7pPr marL="897413" algn="ctr" rtl="0" eaLnBrk="1" fontAlgn="base" hangingPunct="1">
        <a:spcBef>
          <a:spcPct val="0"/>
        </a:spcBef>
        <a:spcAft>
          <a:spcPct val="0"/>
        </a:spcAft>
        <a:defRPr sz="9029">
          <a:solidFill>
            <a:schemeClr val="tx1"/>
          </a:solidFill>
          <a:latin typeface="GillSans" charset="0"/>
          <a:sym typeface="GillSans" charset="0"/>
        </a:defRPr>
      </a:lvl7pPr>
      <a:lvl8pPr marL="1346119" algn="ctr" rtl="0" eaLnBrk="1" fontAlgn="base" hangingPunct="1">
        <a:spcBef>
          <a:spcPct val="0"/>
        </a:spcBef>
        <a:spcAft>
          <a:spcPct val="0"/>
        </a:spcAft>
        <a:defRPr sz="9029">
          <a:solidFill>
            <a:schemeClr val="tx1"/>
          </a:solidFill>
          <a:latin typeface="GillSans" charset="0"/>
          <a:sym typeface="GillSans" charset="0"/>
        </a:defRPr>
      </a:lvl8pPr>
      <a:lvl9pPr marL="1794826" algn="ctr" rtl="0" eaLnBrk="1" fontAlgn="base" hangingPunct="1">
        <a:spcBef>
          <a:spcPct val="0"/>
        </a:spcBef>
        <a:spcAft>
          <a:spcPct val="0"/>
        </a:spcAft>
        <a:defRPr sz="9029">
          <a:solidFill>
            <a:schemeClr val="tx1"/>
          </a:solidFill>
          <a:latin typeface="GillSans" charset="0"/>
          <a:sym typeface="GillSans" charset="0"/>
        </a:defRPr>
      </a:lvl9pPr>
    </p:titleStyle>
    <p:bodyStyle>
      <a:lvl1pPr algn="ctr" rtl="0" eaLnBrk="1" fontAlgn="base" hangingPunct="1">
        <a:spcBef>
          <a:spcPct val="0"/>
        </a:spcBef>
        <a:spcAft>
          <a:spcPct val="0"/>
        </a:spcAft>
        <a:defRPr sz="3730">
          <a:solidFill>
            <a:schemeClr val="bg1"/>
          </a:solidFill>
          <a:latin typeface="+mn-lt"/>
          <a:ea typeface="+mn-ea"/>
          <a:cs typeface="+mn-cs"/>
          <a:sym typeface="GillSans" charset="0"/>
        </a:defRPr>
      </a:lvl1pPr>
      <a:lvl2pPr algn="ctr" rtl="0" eaLnBrk="1" fontAlgn="base" hangingPunct="1">
        <a:spcBef>
          <a:spcPct val="0"/>
        </a:spcBef>
        <a:spcAft>
          <a:spcPct val="0"/>
        </a:spcAft>
        <a:defRPr sz="3730">
          <a:solidFill>
            <a:schemeClr val="bg1"/>
          </a:solidFill>
          <a:latin typeface="+mn-lt"/>
          <a:sym typeface="GillSans" charset="0"/>
        </a:defRPr>
      </a:lvl2pPr>
      <a:lvl3pPr algn="ctr" rtl="0" eaLnBrk="1" fontAlgn="base" hangingPunct="1">
        <a:spcBef>
          <a:spcPct val="0"/>
        </a:spcBef>
        <a:spcAft>
          <a:spcPct val="0"/>
        </a:spcAft>
        <a:defRPr sz="3730">
          <a:solidFill>
            <a:schemeClr val="bg1"/>
          </a:solidFill>
          <a:latin typeface="+mn-lt"/>
          <a:sym typeface="GillSans" charset="0"/>
        </a:defRPr>
      </a:lvl3pPr>
      <a:lvl4pPr algn="ctr" rtl="0" eaLnBrk="1" fontAlgn="base" hangingPunct="1">
        <a:spcBef>
          <a:spcPct val="0"/>
        </a:spcBef>
        <a:spcAft>
          <a:spcPct val="0"/>
        </a:spcAft>
        <a:defRPr sz="3730">
          <a:solidFill>
            <a:schemeClr val="bg1"/>
          </a:solidFill>
          <a:latin typeface="+mn-lt"/>
          <a:sym typeface="GillSans" charset="0"/>
        </a:defRPr>
      </a:lvl4pPr>
      <a:lvl5pPr algn="ctr" rtl="0" eaLnBrk="1" fontAlgn="base" hangingPunct="1">
        <a:spcBef>
          <a:spcPct val="0"/>
        </a:spcBef>
        <a:spcAft>
          <a:spcPct val="0"/>
        </a:spcAft>
        <a:defRPr sz="3730">
          <a:solidFill>
            <a:schemeClr val="bg1"/>
          </a:solidFill>
          <a:latin typeface="+mn-lt"/>
          <a:sym typeface="GillSans" charset="0"/>
        </a:defRPr>
      </a:lvl5pPr>
      <a:lvl6pPr marL="448707" algn="ctr" rtl="0" eaLnBrk="1" fontAlgn="base" hangingPunct="1">
        <a:spcBef>
          <a:spcPct val="0"/>
        </a:spcBef>
        <a:spcAft>
          <a:spcPct val="0"/>
        </a:spcAft>
        <a:defRPr sz="3730">
          <a:solidFill>
            <a:schemeClr val="tx1"/>
          </a:solidFill>
          <a:latin typeface="+mn-lt"/>
          <a:sym typeface="GillSans" charset="0"/>
        </a:defRPr>
      </a:lvl6pPr>
      <a:lvl7pPr marL="897413" algn="ctr" rtl="0" eaLnBrk="1" fontAlgn="base" hangingPunct="1">
        <a:spcBef>
          <a:spcPct val="0"/>
        </a:spcBef>
        <a:spcAft>
          <a:spcPct val="0"/>
        </a:spcAft>
        <a:defRPr sz="3730">
          <a:solidFill>
            <a:schemeClr val="tx1"/>
          </a:solidFill>
          <a:latin typeface="+mn-lt"/>
          <a:sym typeface="GillSans" charset="0"/>
        </a:defRPr>
      </a:lvl7pPr>
      <a:lvl8pPr marL="1346119" algn="ctr" rtl="0" eaLnBrk="1" fontAlgn="base" hangingPunct="1">
        <a:spcBef>
          <a:spcPct val="0"/>
        </a:spcBef>
        <a:spcAft>
          <a:spcPct val="0"/>
        </a:spcAft>
        <a:defRPr sz="3730">
          <a:solidFill>
            <a:schemeClr val="tx1"/>
          </a:solidFill>
          <a:latin typeface="+mn-lt"/>
          <a:sym typeface="GillSans" charset="0"/>
        </a:defRPr>
      </a:lvl8pPr>
      <a:lvl9pPr marL="1794826" algn="ctr" rtl="0" eaLnBrk="1" fontAlgn="base" hangingPunct="1">
        <a:spcBef>
          <a:spcPct val="0"/>
        </a:spcBef>
        <a:spcAft>
          <a:spcPct val="0"/>
        </a:spcAft>
        <a:defRPr sz="3730">
          <a:solidFill>
            <a:schemeClr val="tx1"/>
          </a:solidFill>
          <a:latin typeface="+mn-lt"/>
          <a:sym typeface="GillSans" charset="0"/>
        </a:defRPr>
      </a:lvl9pPr>
    </p:bodyStyle>
    <p:otherStyle>
      <a:defPPr>
        <a:defRPr lang="en-US"/>
      </a:defPPr>
      <a:lvl1pPr marL="0" algn="l" defTabSz="897413" rtl="0" eaLnBrk="1" latinLnBrk="0" hangingPunct="1">
        <a:defRPr sz="1767" kern="1200">
          <a:solidFill>
            <a:schemeClr val="tx1"/>
          </a:solidFill>
          <a:latin typeface="+mn-lt"/>
          <a:ea typeface="+mn-ea"/>
          <a:cs typeface="+mn-cs"/>
        </a:defRPr>
      </a:lvl1pPr>
      <a:lvl2pPr marL="448707" algn="l" defTabSz="897413" rtl="0" eaLnBrk="1" latinLnBrk="0" hangingPunct="1">
        <a:defRPr sz="1767" kern="1200">
          <a:solidFill>
            <a:schemeClr val="tx1"/>
          </a:solidFill>
          <a:latin typeface="+mn-lt"/>
          <a:ea typeface="+mn-ea"/>
          <a:cs typeface="+mn-cs"/>
        </a:defRPr>
      </a:lvl2pPr>
      <a:lvl3pPr marL="897413" algn="l" defTabSz="897413" rtl="0" eaLnBrk="1" latinLnBrk="0" hangingPunct="1">
        <a:defRPr sz="1767" kern="1200">
          <a:solidFill>
            <a:schemeClr val="tx1"/>
          </a:solidFill>
          <a:latin typeface="+mn-lt"/>
          <a:ea typeface="+mn-ea"/>
          <a:cs typeface="+mn-cs"/>
        </a:defRPr>
      </a:lvl3pPr>
      <a:lvl4pPr marL="1346119" algn="l" defTabSz="897413" rtl="0" eaLnBrk="1" latinLnBrk="0" hangingPunct="1">
        <a:defRPr sz="1767" kern="1200">
          <a:solidFill>
            <a:schemeClr val="tx1"/>
          </a:solidFill>
          <a:latin typeface="+mn-lt"/>
          <a:ea typeface="+mn-ea"/>
          <a:cs typeface="+mn-cs"/>
        </a:defRPr>
      </a:lvl4pPr>
      <a:lvl5pPr marL="1794826" algn="l" defTabSz="897413" rtl="0" eaLnBrk="1" latinLnBrk="0" hangingPunct="1">
        <a:defRPr sz="1767" kern="1200">
          <a:solidFill>
            <a:schemeClr val="tx1"/>
          </a:solidFill>
          <a:latin typeface="+mn-lt"/>
          <a:ea typeface="+mn-ea"/>
          <a:cs typeface="+mn-cs"/>
        </a:defRPr>
      </a:lvl5pPr>
      <a:lvl6pPr marL="2243532" algn="l" defTabSz="897413" rtl="0" eaLnBrk="1" latinLnBrk="0" hangingPunct="1">
        <a:defRPr sz="1767" kern="1200">
          <a:solidFill>
            <a:schemeClr val="tx1"/>
          </a:solidFill>
          <a:latin typeface="+mn-lt"/>
          <a:ea typeface="+mn-ea"/>
          <a:cs typeface="+mn-cs"/>
        </a:defRPr>
      </a:lvl6pPr>
      <a:lvl7pPr marL="2692239" algn="l" defTabSz="897413" rtl="0" eaLnBrk="1" latinLnBrk="0" hangingPunct="1">
        <a:defRPr sz="1767" kern="1200">
          <a:solidFill>
            <a:schemeClr val="tx1"/>
          </a:solidFill>
          <a:latin typeface="+mn-lt"/>
          <a:ea typeface="+mn-ea"/>
          <a:cs typeface="+mn-cs"/>
        </a:defRPr>
      </a:lvl7pPr>
      <a:lvl8pPr marL="3140945" algn="l" defTabSz="897413" rtl="0" eaLnBrk="1" latinLnBrk="0" hangingPunct="1">
        <a:defRPr sz="1767" kern="1200">
          <a:solidFill>
            <a:schemeClr val="tx1"/>
          </a:solidFill>
          <a:latin typeface="+mn-lt"/>
          <a:ea typeface="+mn-ea"/>
          <a:cs typeface="+mn-cs"/>
        </a:defRPr>
      </a:lvl8pPr>
      <a:lvl9pPr marL="3589651" algn="l" defTabSz="897413" rtl="0" eaLnBrk="1" latinLnBrk="0" hangingPunct="1">
        <a:defRPr sz="17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FC1AE0-B178-4B4A-8601-4D06D5185F08}"/>
              </a:ext>
            </a:extLst>
          </p:cNvPr>
          <p:cNvSpPr>
            <a:spLocks noGrp="1"/>
          </p:cNvSpPr>
          <p:nvPr>
            <p:ph type="title"/>
          </p:nvPr>
        </p:nvSpPr>
        <p:spPr>
          <a:xfrm>
            <a:off x="0" y="1505063"/>
            <a:ext cx="23853414" cy="1244502"/>
          </a:xfrm>
        </p:spPr>
        <p:txBody>
          <a:bodyPr>
            <a:normAutofit fontScale="90000"/>
          </a:bodyPr>
          <a:lstStyle/>
          <a:p>
            <a:r>
              <a:rPr lang="en-AU" dirty="0">
                <a:solidFill>
                  <a:schemeClr val="tx1"/>
                </a:solidFill>
                <a:latin typeface="Arial" panose="020B0604020202020204" pitchFamily="34" charset="0"/>
                <a:cs typeface="Arial" panose="020B0604020202020204" pitchFamily="34" charset="0"/>
              </a:rPr>
              <a:t>Evaluation of Tranexamic Acid in Breast Reduction Surgery – A NSW Survey </a:t>
            </a:r>
            <a:br>
              <a:rPr lang="en-AU" dirty="0">
                <a:solidFill>
                  <a:schemeClr val="tx1"/>
                </a:solidFill>
                <a:latin typeface="Arial" panose="020B0604020202020204" pitchFamily="34" charset="0"/>
                <a:cs typeface="Arial" panose="020B0604020202020204" pitchFamily="34" charset="0"/>
              </a:rPr>
            </a:br>
            <a:r>
              <a:rPr lang="en-AU" sz="2900" b="0" dirty="0">
                <a:solidFill>
                  <a:schemeClr val="tx1"/>
                </a:solidFill>
                <a:latin typeface="Arial" panose="020B0604020202020204" pitchFamily="34" charset="0"/>
                <a:cs typeface="Arial" panose="020B0604020202020204" pitchFamily="34" charset="0"/>
              </a:rPr>
              <a:t>Ahmad Sulaiman, Michael Gathy, Catherine Downs, Garry Buckland</a:t>
            </a:r>
            <a:br>
              <a:rPr lang="en-AU" sz="2900" b="0" dirty="0">
                <a:solidFill>
                  <a:schemeClr val="tx1"/>
                </a:solidFill>
                <a:latin typeface="Arial" panose="020B0604020202020204" pitchFamily="34" charset="0"/>
                <a:cs typeface="Arial" panose="020B0604020202020204" pitchFamily="34" charset="0"/>
              </a:rPr>
            </a:br>
            <a:r>
              <a:rPr lang="en-AU" sz="2900" b="0" dirty="0">
                <a:solidFill>
                  <a:schemeClr val="tx1"/>
                </a:solidFill>
                <a:latin typeface="Arial" panose="020B0604020202020204" pitchFamily="34" charset="0"/>
                <a:cs typeface="Arial" panose="020B0604020202020204" pitchFamily="34" charset="0"/>
              </a:rPr>
              <a:t>Prince of Wales Private Hospital, Randwick, NSW</a:t>
            </a:r>
          </a:p>
        </p:txBody>
      </p:sp>
      <p:sp>
        <p:nvSpPr>
          <p:cNvPr id="3" name="TextBox 2">
            <a:extLst>
              <a:ext uri="{FF2B5EF4-FFF2-40B4-BE49-F238E27FC236}">
                <a16:creationId xmlns:a16="http://schemas.microsoft.com/office/drawing/2014/main" id="{573735D3-65FF-8F4C-A158-82A78C470A06}"/>
              </a:ext>
            </a:extLst>
          </p:cNvPr>
          <p:cNvSpPr txBox="1"/>
          <p:nvPr/>
        </p:nvSpPr>
        <p:spPr>
          <a:xfrm flipH="1">
            <a:off x="430556" y="3685407"/>
            <a:ext cx="7488832" cy="2246769"/>
          </a:xfrm>
          <a:prstGeom prst="rect">
            <a:avLst/>
          </a:prstGeom>
          <a:solidFill>
            <a:schemeClr val="bg1"/>
          </a:solidFill>
        </p:spPr>
        <p:txBody>
          <a:bodyPr wrap="square" rtlCol="0">
            <a:spAutoFit/>
          </a:bodyPr>
          <a:lstStyle/>
          <a:p>
            <a:pPr marL="342900" indent="-342900" algn="l">
              <a:buFont typeface="Arial" panose="020B0604020202020204" pitchFamily="34" charset="0"/>
              <a:buChar char="•"/>
            </a:pPr>
            <a:r>
              <a:rPr lang="en-AU" sz="2000" dirty="0">
                <a:solidFill>
                  <a:schemeClr val="tx1"/>
                </a:solidFill>
                <a:latin typeface="Arial" panose="020B0604020202020204" pitchFamily="34" charset="0"/>
                <a:cs typeface="Arial" panose="020B0604020202020204" pitchFamily="34" charset="0"/>
              </a:rPr>
              <a:t>Bilateral breast reduction (BBR) surgery is one of the most performed plastic surgical procedures.</a:t>
            </a:r>
          </a:p>
          <a:p>
            <a:pPr marL="342900" indent="-342900" algn="l">
              <a:buFont typeface="Arial" panose="020B0604020202020204" pitchFamily="34" charset="0"/>
              <a:buChar char="•"/>
            </a:pPr>
            <a:r>
              <a:rPr lang="en-AU" sz="2000" dirty="0">
                <a:solidFill>
                  <a:schemeClr val="tx1"/>
                </a:solidFill>
                <a:latin typeface="Arial" panose="020B0604020202020204" pitchFamily="34" charset="0"/>
                <a:cs typeface="Arial" panose="020B0604020202020204" pitchFamily="34" charset="0"/>
              </a:rPr>
              <a:t>Intraoperative bleeding in the context of BBR can lead to post-operative complications including haematoma and seroma formation. </a:t>
            </a:r>
          </a:p>
          <a:p>
            <a:pPr marL="342900" indent="-342900" algn="l">
              <a:buFont typeface="Arial" panose="020B0604020202020204" pitchFamily="34" charset="0"/>
              <a:buChar char="•"/>
            </a:pPr>
            <a:r>
              <a:rPr lang="en-AU" sz="2000" dirty="0">
                <a:solidFill>
                  <a:schemeClr val="tx1"/>
                </a:solidFill>
                <a:latin typeface="Arial" panose="020B0604020202020204" pitchFamily="34" charset="0"/>
                <a:cs typeface="Arial" panose="020B0604020202020204" pitchFamily="34" charset="0"/>
              </a:rPr>
              <a:t>The available literature on the role of tranexamic acid (TXA) in minimising these complications remains limited. </a:t>
            </a:r>
          </a:p>
        </p:txBody>
      </p:sp>
      <p:sp>
        <p:nvSpPr>
          <p:cNvPr id="5" name="TextBox 4">
            <a:extLst>
              <a:ext uri="{FF2B5EF4-FFF2-40B4-BE49-F238E27FC236}">
                <a16:creationId xmlns:a16="http://schemas.microsoft.com/office/drawing/2014/main" id="{697D1C56-E0A4-7C4D-B438-5F3A35F88267}"/>
              </a:ext>
            </a:extLst>
          </p:cNvPr>
          <p:cNvSpPr txBox="1"/>
          <p:nvPr/>
        </p:nvSpPr>
        <p:spPr>
          <a:xfrm>
            <a:off x="389756" y="8567496"/>
            <a:ext cx="7488830" cy="1938992"/>
          </a:xfrm>
          <a:prstGeom prst="rect">
            <a:avLst/>
          </a:prstGeom>
          <a:solidFill>
            <a:schemeClr val="bg1"/>
          </a:solidFill>
        </p:spPr>
        <p:txBody>
          <a:bodyPr wrap="square" rtlCol="0">
            <a:spAutoFit/>
          </a:bodyPr>
          <a:lstStyle/>
          <a:p>
            <a:pPr marL="342900" indent="-342900" algn="l">
              <a:buFont typeface="Arial" panose="020B0604020202020204" pitchFamily="34" charset="0"/>
              <a:buChar char="•"/>
            </a:pPr>
            <a:r>
              <a:rPr lang="en-AU" sz="2000" dirty="0">
                <a:solidFill>
                  <a:schemeClr val="tx1"/>
                </a:solidFill>
                <a:latin typeface="Arial" panose="020B0604020202020204" pitchFamily="34" charset="0"/>
                <a:cs typeface="Arial" panose="020B0604020202020204" pitchFamily="34" charset="0"/>
              </a:rPr>
              <a:t>An online survey was sent to all NSW based plastic surgeons through the Australian Society of Plastic Surgeons (ASPS) mailing list. </a:t>
            </a:r>
          </a:p>
          <a:p>
            <a:pPr marL="342900" indent="-342900" algn="l">
              <a:buFont typeface="Arial" panose="020B0604020202020204" pitchFamily="34" charset="0"/>
              <a:buChar char="•"/>
            </a:pPr>
            <a:r>
              <a:rPr lang="en-AU" sz="2000" dirty="0">
                <a:solidFill>
                  <a:schemeClr val="tx1"/>
                </a:solidFill>
                <a:latin typeface="Arial" panose="020B0604020202020204" pitchFamily="34" charset="0"/>
                <a:cs typeface="Arial" panose="020B0604020202020204" pitchFamily="34" charset="0"/>
              </a:rPr>
              <a:t>The survey consisted of 15 questions focusing on familiarity, perceptions and experience with TXA, particularly in breast reduction surgery.</a:t>
            </a:r>
            <a:endParaRPr lang="en-US" sz="2000" dirty="0">
              <a:solidFill>
                <a:schemeClr val="tx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D6A0050-B30F-EB46-A39A-B27056814CCA}"/>
              </a:ext>
            </a:extLst>
          </p:cNvPr>
          <p:cNvSpPr txBox="1"/>
          <p:nvPr/>
        </p:nvSpPr>
        <p:spPr>
          <a:xfrm>
            <a:off x="8224516" y="3592239"/>
            <a:ext cx="7488832" cy="4401205"/>
          </a:xfrm>
          <a:prstGeom prst="rect">
            <a:avLst/>
          </a:prstGeom>
          <a:solidFill>
            <a:schemeClr val="bg1"/>
          </a:solidFill>
        </p:spPr>
        <p:txBody>
          <a:bodyPr wrap="square" rtlCol="0">
            <a:spAutoFit/>
          </a:bodyPr>
          <a:lstStyle/>
          <a:p>
            <a:pPr marL="342900" indent="-342900" algn="l">
              <a:buFont typeface="Arial" panose="020B0604020202020204" pitchFamily="34" charset="0"/>
              <a:buChar char="•"/>
            </a:pPr>
            <a:r>
              <a:rPr lang="en-AU" sz="2000" dirty="0">
                <a:solidFill>
                  <a:schemeClr val="tx1"/>
                </a:solidFill>
              </a:rPr>
              <a:t>24 responses were received from NSW based plastic surgeons. </a:t>
            </a:r>
          </a:p>
          <a:p>
            <a:pPr marL="342900" indent="-342900" algn="l">
              <a:buFont typeface="Arial" panose="020B0604020202020204" pitchFamily="34" charset="0"/>
              <a:buChar char="•"/>
            </a:pPr>
            <a:r>
              <a:rPr lang="en-AU" sz="2000" dirty="0">
                <a:solidFill>
                  <a:schemeClr val="tx1"/>
                </a:solidFill>
              </a:rPr>
              <a:t>All surgeons performed breast reduction surgery </a:t>
            </a:r>
          </a:p>
          <a:p>
            <a:pPr marL="342900" indent="-342900" algn="l">
              <a:buFont typeface="Arial" panose="020B0604020202020204" pitchFamily="34" charset="0"/>
              <a:buChar char="•"/>
            </a:pPr>
            <a:r>
              <a:rPr lang="en-AU" sz="2000" dirty="0">
                <a:solidFill>
                  <a:schemeClr val="tx1"/>
                </a:solidFill>
              </a:rPr>
              <a:t>9 surgeons (37.5%) reported using TXA regularly in the context of breast reductions surgery. </a:t>
            </a:r>
          </a:p>
          <a:p>
            <a:pPr marL="342900" indent="-342900" algn="l">
              <a:buFont typeface="Arial" panose="020B0604020202020204" pitchFamily="34" charset="0"/>
              <a:buChar char="•"/>
            </a:pPr>
            <a:r>
              <a:rPr lang="en-AU" sz="2000" dirty="0">
                <a:solidFill>
                  <a:schemeClr val="tx1"/>
                </a:solidFill>
              </a:rPr>
              <a:t>The most used regimen was an intraoperative single dose IV bolus (26.09%) or intraoperative topical TXA alone (26.09%). </a:t>
            </a:r>
          </a:p>
          <a:p>
            <a:pPr marL="342900" indent="-342900" algn="l">
              <a:buFont typeface="Arial" panose="020B0604020202020204" pitchFamily="34" charset="0"/>
              <a:buChar char="•"/>
            </a:pPr>
            <a:r>
              <a:rPr lang="en-AU" sz="2000" dirty="0">
                <a:solidFill>
                  <a:schemeClr val="tx1"/>
                </a:solidFill>
              </a:rPr>
              <a:t>Reduced seroma formation (21.05%), reduced output in surgical drains (10.53%), reduced haematoma (36.84%) and reduced transfusion rates (5.26%) were the reported benefits. </a:t>
            </a:r>
          </a:p>
          <a:p>
            <a:pPr marL="342900" indent="-342900" algn="l">
              <a:buFont typeface="Arial" panose="020B0604020202020204" pitchFamily="34" charset="0"/>
              <a:buChar char="•"/>
            </a:pPr>
            <a:r>
              <a:rPr lang="en-AU" sz="2000" dirty="0">
                <a:solidFill>
                  <a:schemeClr val="tx1"/>
                </a:solidFill>
              </a:rPr>
              <a:t>There were no complications noted with the use of TXA amongst all surgeons</a:t>
            </a:r>
          </a:p>
          <a:p>
            <a:pPr marL="342900" indent="-342900" algn="l">
              <a:buFont typeface="Arial" panose="020B0604020202020204" pitchFamily="34" charset="0"/>
              <a:buChar char="•"/>
            </a:pPr>
            <a:r>
              <a:rPr lang="en-AU" sz="2000" dirty="0">
                <a:solidFill>
                  <a:schemeClr val="tx1"/>
                </a:solidFill>
              </a:rPr>
              <a:t>95.83% of plastic surgeons are open to the development of a guideline to follow for TXA in breast reduction. </a:t>
            </a:r>
          </a:p>
        </p:txBody>
      </p:sp>
      <p:sp>
        <p:nvSpPr>
          <p:cNvPr id="8" name="TextBox 7">
            <a:extLst>
              <a:ext uri="{FF2B5EF4-FFF2-40B4-BE49-F238E27FC236}">
                <a16:creationId xmlns:a16="http://schemas.microsoft.com/office/drawing/2014/main" id="{F79368F2-36AA-A946-AB1A-BEFA993183E8}"/>
              </a:ext>
            </a:extLst>
          </p:cNvPr>
          <p:cNvSpPr txBox="1"/>
          <p:nvPr/>
        </p:nvSpPr>
        <p:spPr>
          <a:xfrm>
            <a:off x="16044798" y="7212443"/>
            <a:ext cx="7488832" cy="1323439"/>
          </a:xfrm>
          <a:prstGeom prst="rect">
            <a:avLst/>
          </a:prstGeom>
          <a:solidFill>
            <a:schemeClr val="bg1"/>
          </a:solidFill>
        </p:spPr>
        <p:txBody>
          <a:bodyPr wrap="square" rtlCol="0">
            <a:spAutoFit/>
          </a:bodyPr>
          <a:lstStyle/>
          <a:p>
            <a:pPr marL="342900" indent="-342900" algn="l">
              <a:buFont typeface="Arial" panose="020B0604020202020204" pitchFamily="34" charset="0"/>
              <a:buChar char="•"/>
            </a:pPr>
            <a:r>
              <a:rPr lang="en-AU" sz="2000" dirty="0">
                <a:solidFill>
                  <a:schemeClr val="tx1"/>
                </a:solidFill>
              </a:rPr>
              <a:t>The results from our study suggest that TXA may have a role in reducing complications with no adverse outcomes reported. </a:t>
            </a:r>
          </a:p>
          <a:p>
            <a:pPr marL="342900" indent="-342900" algn="l">
              <a:buFont typeface="Arial" panose="020B0604020202020204" pitchFamily="34" charset="0"/>
              <a:buChar char="•"/>
            </a:pPr>
            <a:r>
              <a:rPr lang="en-AU" sz="2000" dirty="0">
                <a:solidFill>
                  <a:schemeClr val="tx1"/>
                </a:solidFill>
              </a:rPr>
              <a:t>We suggest further prospective studies to evaluate the use and safety of TXA in breast reduction surgery. </a:t>
            </a:r>
          </a:p>
        </p:txBody>
      </p:sp>
      <p:sp>
        <p:nvSpPr>
          <p:cNvPr id="9" name="TextBox 8">
            <a:extLst>
              <a:ext uri="{FF2B5EF4-FFF2-40B4-BE49-F238E27FC236}">
                <a16:creationId xmlns:a16="http://schemas.microsoft.com/office/drawing/2014/main" id="{58E7EE39-4590-2A4A-B999-2964BB19EDF5}"/>
              </a:ext>
            </a:extLst>
          </p:cNvPr>
          <p:cNvSpPr txBox="1"/>
          <p:nvPr/>
        </p:nvSpPr>
        <p:spPr>
          <a:xfrm>
            <a:off x="16058616" y="9340991"/>
            <a:ext cx="7522590" cy="1323439"/>
          </a:xfrm>
          <a:prstGeom prst="rect">
            <a:avLst/>
          </a:prstGeom>
          <a:solidFill>
            <a:schemeClr val="bg1"/>
          </a:solidFill>
        </p:spPr>
        <p:txBody>
          <a:bodyPr wrap="square" rtlCol="0">
            <a:spAutoFit/>
          </a:bodyPr>
          <a:lstStyle/>
          <a:p>
            <a:pPr marL="342900" indent="-342900" algn="l">
              <a:buFont typeface="Arial" panose="020B0604020202020204" pitchFamily="34" charset="0"/>
              <a:buChar char="•"/>
            </a:pPr>
            <a:r>
              <a:rPr lang="en-US" sz="2000" dirty="0">
                <a:solidFill>
                  <a:schemeClr val="tx1"/>
                </a:solidFill>
              </a:rPr>
              <a:t>We would like to thank the Plastic and Reconstructive Surgery department at Prince of Wales Private Hospital as well as the Australian Society of Plastic Surgeons for their support in conducting this survey and research.</a:t>
            </a:r>
          </a:p>
        </p:txBody>
      </p:sp>
      <p:sp>
        <p:nvSpPr>
          <p:cNvPr id="10" name="TextBox 9">
            <a:extLst>
              <a:ext uri="{FF2B5EF4-FFF2-40B4-BE49-F238E27FC236}">
                <a16:creationId xmlns:a16="http://schemas.microsoft.com/office/drawing/2014/main" id="{C9F4B0C8-380A-D543-B93B-542AA3F78704}"/>
              </a:ext>
            </a:extLst>
          </p:cNvPr>
          <p:cNvSpPr txBox="1"/>
          <p:nvPr/>
        </p:nvSpPr>
        <p:spPr>
          <a:xfrm>
            <a:off x="406575" y="6672337"/>
            <a:ext cx="7488831" cy="1015663"/>
          </a:xfrm>
          <a:prstGeom prst="rect">
            <a:avLst/>
          </a:prstGeom>
          <a:solidFill>
            <a:schemeClr val="bg1"/>
          </a:solidFill>
        </p:spPr>
        <p:txBody>
          <a:bodyPr wrap="square" rtlCol="0">
            <a:spAutoFit/>
          </a:bodyPr>
          <a:lstStyle/>
          <a:p>
            <a:pPr marL="342900" indent="-342900" algn="l">
              <a:buFont typeface="Arial" panose="020B0604020202020204" pitchFamily="34" charset="0"/>
              <a:buChar char="•"/>
            </a:pPr>
            <a:r>
              <a:rPr lang="en-AU" sz="2000" dirty="0">
                <a:solidFill>
                  <a:schemeClr val="tx1"/>
                </a:solidFill>
                <a:latin typeface="Arial" panose="020B0604020202020204" pitchFamily="34" charset="0"/>
                <a:cs typeface="Arial" panose="020B0604020202020204" pitchFamily="34" charset="0"/>
              </a:rPr>
              <a:t>Our aim was to obtain a unique surgeon's perspective on the use of TXA in BBR and to stimulate further tertiary level research in this area.</a:t>
            </a:r>
          </a:p>
        </p:txBody>
      </p:sp>
      <p:graphicFrame>
        <p:nvGraphicFramePr>
          <p:cNvPr id="11" name="Chart 10">
            <a:extLst>
              <a:ext uri="{FF2B5EF4-FFF2-40B4-BE49-F238E27FC236}">
                <a16:creationId xmlns:a16="http://schemas.microsoft.com/office/drawing/2014/main" id="{98D9A6D1-D36D-D246-B029-BBF4BEE783B2}"/>
              </a:ext>
            </a:extLst>
          </p:cNvPr>
          <p:cNvGraphicFramePr>
            <a:graphicFrameLocks/>
          </p:cNvGraphicFramePr>
          <p:nvPr>
            <p:extLst>
              <p:ext uri="{D42A27DB-BD31-4B8C-83A1-F6EECF244321}">
                <p14:modId xmlns:p14="http://schemas.microsoft.com/office/powerpoint/2010/main" val="2059324378"/>
              </p:ext>
            </p:extLst>
          </p:nvPr>
        </p:nvGraphicFramePr>
        <p:xfrm>
          <a:off x="8198074" y="8035566"/>
          <a:ext cx="7457265" cy="27425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a:extLst>
              <a:ext uri="{FF2B5EF4-FFF2-40B4-BE49-F238E27FC236}">
                <a16:creationId xmlns:a16="http://schemas.microsoft.com/office/drawing/2014/main" id="{1930905E-1821-D24A-A50A-59A8FC1FCDC1}"/>
              </a:ext>
            </a:extLst>
          </p:cNvPr>
          <p:cNvGraphicFramePr>
            <a:graphicFrameLocks/>
          </p:cNvGraphicFramePr>
          <p:nvPr>
            <p:extLst>
              <p:ext uri="{D42A27DB-BD31-4B8C-83A1-F6EECF244321}">
                <p14:modId xmlns:p14="http://schemas.microsoft.com/office/powerpoint/2010/main" val="792576387"/>
              </p:ext>
            </p:extLst>
          </p:nvPr>
        </p:nvGraphicFramePr>
        <p:xfrm>
          <a:off x="15977667" y="3092076"/>
          <a:ext cx="7457265" cy="3252291"/>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a:extLst>
              <a:ext uri="{FF2B5EF4-FFF2-40B4-BE49-F238E27FC236}">
                <a16:creationId xmlns:a16="http://schemas.microsoft.com/office/drawing/2014/main" id="{496F499E-814A-6849-A83C-4F9933BFF182}"/>
              </a:ext>
            </a:extLst>
          </p:cNvPr>
          <p:cNvSpPr txBox="1"/>
          <p:nvPr/>
        </p:nvSpPr>
        <p:spPr>
          <a:xfrm>
            <a:off x="421478" y="3145601"/>
            <a:ext cx="7506987" cy="461665"/>
          </a:xfrm>
          <a:prstGeom prst="rect">
            <a:avLst/>
          </a:prstGeom>
          <a:solidFill>
            <a:srgbClr val="213B6F"/>
          </a:solidFill>
        </p:spPr>
        <p:txBody>
          <a:bodyPr wrap="square" rtlCol="0">
            <a:spAutoFit/>
          </a:bodyPr>
          <a:lstStyle/>
          <a:p>
            <a:r>
              <a:rPr lang="en-US" sz="2400" b="1" dirty="0">
                <a:solidFill>
                  <a:schemeClr val="bg1"/>
                </a:solidFill>
                <a:latin typeface="Arial" panose="020B0604020202020204" pitchFamily="34" charset="0"/>
                <a:cs typeface="Arial" panose="020B0604020202020204" pitchFamily="34" charset="0"/>
              </a:rPr>
              <a:t>INTRODUCTION</a:t>
            </a:r>
            <a:endParaRPr lang="en-US" sz="2400" dirty="0"/>
          </a:p>
        </p:txBody>
      </p:sp>
      <p:sp>
        <p:nvSpPr>
          <p:cNvPr id="19" name="TextBox 18">
            <a:extLst>
              <a:ext uri="{FF2B5EF4-FFF2-40B4-BE49-F238E27FC236}">
                <a16:creationId xmlns:a16="http://schemas.microsoft.com/office/drawing/2014/main" id="{131B65DD-39D8-F740-8E26-157AB0072C95}"/>
              </a:ext>
            </a:extLst>
          </p:cNvPr>
          <p:cNvSpPr txBox="1"/>
          <p:nvPr/>
        </p:nvSpPr>
        <p:spPr>
          <a:xfrm>
            <a:off x="387359" y="6210672"/>
            <a:ext cx="7488829" cy="461665"/>
          </a:xfrm>
          <a:prstGeom prst="rect">
            <a:avLst/>
          </a:prstGeom>
          <a:solidFill>
            <a:srgbClr val="213B6F"/>
          </a:solidFill>
        </p:spPr>
        <p:txBody>
          <a:bodyPr wrap="square" rtlCol="0">
            <a:spAutoFit/>
          </a:bodyPr>
          <a:lstStyle/>
          <a:p>
            <a:r>
              <a:rPr lang="en-AU" sz="2400" b="1" dirty="0">
                <a:solidFill>
                  <a:schemeClr val="bg1"/>
                </a:solidFill>
                <a:latin typeface="Arial" panose="020B0604020202020204" pitchFamily="34" charset="0"/>
                <a:cs typeface="Arial" panose="020B0604020202020204" pitchFamily="34" charset="0"/>
              </a:rPr>
              <a:t>OBJECTIVE</a:t>
            </a:r>
          </a:p>
        </p:txBody>
      </p:sp>
      <p:sp>
        <p:nvSpPr>
          <p:cNvPr id="21" name="Rectangle 20">
            <a:extLst>
              <a:ext uri="{FF2B5EF4-FFF2-40B4-BE49-F238E27FC236}">
                <a16:creationId xmlns:a16="http://schemas.microsoft.com/office/drawing/2014/main" id="{B42B05F7-ED57-1C47-9C1A-18F0D3D5079D}"/>
              </a:ext>
            </a:extLst>
          </p:cNvPr>
          <p:cNvSpPr/>
          <p:nvPr/>
        </p:nvSpPr>
        <p:spPr>
          <a:xfrm>
            <a:off x="387359" y="8074217"/>
            <a:ext cx="7488829" cy="461665"/>
          </a:xfrm>
          <a:prstGeom prst="rect">
            <a:avLst/>
          </a:prstGeom>
          <a:solidFill>
            <a:srgbClr val="213B6F"/>
          </a:solidFill>
        </p:spPr>
        <p:txBody>
          <a:bodyPr wrap="square">
            <a:spAutoFit/>
          </a:bodyPr>
          <a:lstStyle/>
          <a:p>
            <a:r>
              <a:rPr lang="en-US" sz="2400" b="1" dirty="0">
                <a:solidFill>
                  <a:schemeClr val="bg1"/>
                </a:solidFill>
                <a:latin typeface="Arial" panose="020B0604020202020204" pitchFamily="34" charset="0"/>
                <a:cs typeface="Arial" panose="020B0604020202020204" pitchFamily="34" charset="0"/>
              </a:rPr>
              <a:t>METHODS</a:t>
            </a:r>
          </a:p>
        </p:txBody>
      </p:sp>
      <p:sp>
        <p:nvSpPr>
          <p:cNvPr id="22" name="Rectangle 21">
            <a:extLst>
              <a:ext uri="{FF2B5EF4-FFF2-40B4-BE49-F238E27FC236}">
                <a16:creationId xmlns:a16="http://schemas.microsoft.com/office/drawing/2014/main" id="{423F1668-3966-B149-BDD9-19EB06EF5C17}"/>
              </a:ext>
            </a:extLst>
          </p:cNvPr>
          <p:cNvSpPr/>
          <p:nvPr/>
        </p:nvSpPr>
        <p:spPr>
          <a:xfrm>
            <a:off x="8224516" y="3145602"/>
            <a:ext cx="7488832" cy="461665"/>
          </a:xfrm>
          <a:prstGeom prst="rect">
            <a:avLst/>
          </a:prstGeom>
          <a:solidFill>
            <a:srgbClr val="213B6F"/>
          </a:solidFill>
        </p:spPr>
        <p:txBody>
          <a:bodyPr wrap="square">
            <a:spAutoFit/>
          </a:bodyPr>
          <a:lstStyle/>
          <a:p>
            <a:r>
              <a:rPr lang="en-US" sz="2400" b="1" dirty="0">
                <a:solidFill>
                  <a:schemeClr val="bg1"/>
                </a:solidFill>
              </a:rPr>
              <a:t>RESULTS</a:t>
            </a:r>
          </a:p>
        </p:txBody>
      </p:sp>
      <p:sp>
        <p:nvSpPr>
          <p:cNvPr id="23" name="TextBox 22">
            <a:extLst>
              <a:ext uri="{FF2B5EF4-FFF2-40B4-BE49-F238E27FC236}">
                <a16:creationId xmlns:a16="http://schemas.microsoft.com/office/drawing/2014/main" id="{652A007B-4926-8141-BCE0-C798091C0ADD}"/>
              </a:ext>
            </a:extLst>
          </p:cNvPr>
          <p:cNvSpPr txBox="1"/>
          <p:nvPr/>
        </p:nvSpPr>
        <p:spPr>
          <a:xfrm>
            <a:off x="16058616" y="6750778"/>
            <a:ext cx="7457265" cy="461665"/>
          </a:xfrm>
          <a:prstGeom prst="rect">
            <a:avLst/>
          </a:prstGeom>
          <a:solidFill>
            <a:srgbClr val="213B6F"/>
          </a:solidFill>
        </p:spPr>
        <p:txBody>
          <a:bodyPr wrap="square" rtlCol="0">
            <a:spAutoFit/>
          </a:bodyPr>
          <a:lstStyle/>
          <a:p>
            <a:r>
              <a:rPr lang="en-US" sz="2400" b="1" dirty="0">
                <a:solidFill>
                  <a:schemeClr val="bg1"/>
                </a:solidFill>
              </a:rPr>
              <a:t>CONCLUSION</a:t>
            </a:r>
            <a:endParaRPr lang="en-US" sz="2400" dirty="0"/>
          </a:p>
        </p:txBody>
      </p:sp>
      <p:sp>
        <p:nvSpPr>
          <p:cNvPr id="24" name="TextBox 23">
            <a:extLst>
              <a:ext uri="{FF2B5EF4-FFF2-40B4-BE49-F238E27FC236}">
                <a16:creationId xmlns:a16="http://schemas.microsoft.com/office/drawing/2014/main" id="{70A7DA4E-912A-344D-9D59-DADE841BA2A4}"/>
              </a:ext>
            </a:extLst>
          </p:cNvPr>
          <p:cNvSpPr txBox="1"/>
          <p:nvPr/>
        </p:nvSpPr>
        <p:spPr>
          <a:xfrm>
            <a:off x="16044798" y="8836637"/>
            <a:ext cx="7390134" cy="461665"/>
          </a:xfrm>
          <a:prstGeom prst="rect">
            <a:avLst/>
          </a:prstGeom>
          <a:solidFill>
            <a:srgbClr val="213B6F"/>
          </a:solidFill>
        </p:spPr>
        <p:txBody>
          <a:bodyPr wrap="square" rtlCol="0">
            <a:spAutoFit/>
          </a:bodyPr>
          <a:lstStyle/>
          <a:p>
            <a:r>
              <a:rPr lang="en-US" sz="2400" b="1" dirty="0">
                <a:solidFill>
                  <a:schemeClr val="bg1"/>
                </a:solidFill>
              </a:rPr>
              <a:t>ACKNOWLEDGEMENTS</a:t>
            </a:r>
          </a:p>
        </p:txBody>
      </p:sp>
    </p:spTree>
    <p:extLst>
      <p:ext uri="{BB962C8B-B14F-4D97-AF65-F5344CB8AC3E}">
        <p14:creationId xmlns:p14="http://schemas.microsoft.com/office/powerpoint/2010/main" val="1467523885"/>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Arial" charset="0"/>
            <a:sym typeface="Gill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Arial" charset="0"/>
            <a:sym typeface="GillSans"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Poster Style Guide.potx" id="{626A8A5D-D69E-45E7-BFA7-0BC30ED0248D}" vid="{813B590F-CF59-4CBB-BD99-2B76EB3E1C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ePoster Style Guide</Template>
  <TotalTime>10015</TotalTime>
  <Pages>0</Pages>
  <Words>379</Words>
  <Characters>0</Characters>
  <Application>Microsoft Office PowerPoint</Application>
  <PresentationFormat>Custom</PresentationFormat>
  <Lines>0</Lines>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GillSans</vt:lpstr>
      <vt:lpstr>Segoe UI</vt:lpstr>
      <vt:lpstr>3_Title &amp; Subtitle</vt:lpstr>
      <vt:lpstr>Evaluation of Tranexamic Acid in Breast Reduction Surgery – A NSW Survey  Ahmad Sulaiman, Michael Gathy, Catherine Downs, Garry Buckland Prince of Wales Private Hospital, Randwick, NSW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ePoster Style Guide</dc:title>
  <dc:creator>Jacob Thomas</dc:creator>
  <cp:lastModifiedBy>Jason Young</cp:lastModifiedBy>
  <cp:revision>31</cp:revision>
  <dcterms:created xsi:type="dcterms:W3CDTF">2017-07-24T03:38:09Z</dcterms:created>
  <dcterms:modified xsi:type="dcterms:W3CDTF">2024-04-27T10:37:57Z</dcterms:modified>
</cp:coreProperties>
</file>